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56" r:id="rId2"/>
    <p:sldId id="261" r:id="rId3"/>
    <p:sldId id="266" r:id="rId4"/>
    <p:sldId id="262" r:id="rId5"/>
    <p:sldId id="271" r:id="rId6"/>
    <p:sldId id="264" r:id="rId7"/>
    <p:sldId id="263" r:id="rId8"/>
    <p:sldId id="260" r:id="rId9"/>
    <p:sldId id="269" r:id="rId10"/>
    <p:sldId id="267" r:id="rId11"/>
    <p:sldId id="257" r:id="rId12"/>
    <p:sldId id="270" r:id="rId13"/>
    <p:sldId id="272" r:id="rId14"/>
    <p:sldId id="268" r:id="rId15"/>
    <p:sldId id="274" r:id="rId16"/>
    <p:sldId id="275" r:id="rId17"/>
    <p:sldId id="276" r:id="rId18"/>
    <p:sldId id="277" r:id="rId19"/>
    <p:sldId id="278" r:id="rId20"/>
    <p:sldId id="273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212"/>
    <a:srgbClr val="FFCC00"/>
    <a:srgbClr val="FF9900"/>
    <a:srgbClr val="CC0421"/>
    <a:srgbClr val="CC0000"/>
    <a:srgbClr val="B7EBF7"/>
    <a:srgbClr val="8DE0F3"/>
    <a:srgbClr val="006666"/>
    <a:srgbClr val="CC00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62" d="100"/>
          <a:sy n="162" d="100"/>
        </p:scale>
        <p:origin x="-21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B95BB9C-BC91-462A-B447-AB9DE3060F55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7E48D3B-17C4-4FD6-96E6-79D9EAD689D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79835" y="476672"/>
            <a:ext cx="3812645" cy="2429934"/>
          </a:xfrm>
          <a:ln>
            <a:noFill/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extrusionClr>
                <a:srgbClr val="FFFF00"/>
              </a:extrusionClr>
            </a:sp3d>
          </a:bodyPr>
          <a:lstStyle/>
          <a:p>
            <a:pPr algn="ctr"/>
            <a:r>
              <a:rPr lang="it-IT" sz="4400" dirty="0" smtClean="0">
                <a:solidFill>
                  <a:srgbClr val="92D050"/>
                </a:solidFill>
              </a:rPr>
              <a:t>IL  SACRAMENTO DELL’ORDINE</a:t>
            </a:r>
            <a:endParaRPr lang="it-IT" sz="4400" dirty="0">
              <a:solidFill>
                <a:srgbClr val="92D05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body" sz="half" idx="2"/>
          </p:nvPr>
        </p:nvSpPr>
        <p:spPr>
          <a:xfrm>
            <a:off x="5074013" y="3717032"/>
            <a:ext cx="3818467" cy="1705992"/>
          </a:xfrm>
        </p:spPr>
        <p:txBody>
          <a:bodyPr>
            <a:normAutofit/>
          </a:bodyPr>
          <a:lstStyle/>
          <a:p>
            <a:pPr algn="ctr"/>
            <a:r>
              <a:rPr lang="it-IT" sz="3200" dirty="0" smtClean="0"/>
              <a:t>Segno dell’amore sponsale di Cristo per la Chiesa</a:t>
            </a:r>
            <a:endParaRPr lang="it-IT" sz="3200" dirty="0"/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40919"/>
            <a:ext cx="4968552" cy="462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17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rgbClr val="00B0F0"/>
          </a:fgClr>
          <a:bgClr>
            <a:srgbClr val="CC009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835696" y="260648"/>
            <a:ext cx="5256584" cy="936104"/>
          </a:xfrm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IL VESCOVO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C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23385" y="1392343"/>
            <a:ext cx="4824536" cy="4824536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Il Vescovo, a cui viene affidata una Chiesa particolare, è il principio visibile e il fondamento dell’unità di tale Chiesa. Egli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ostiene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le parti dello stesso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Cristo: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Maestro, Pastore e Pontefice e agisce in sua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persona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it-IT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800100" lvl="1" indent="-342900" algn="just">
              <a:buFont typeface="Wingdings" pitchFamily="2" charset="2"/>
              <a:buChar char="v"/>
            </a:pPr>
            <a:r>
              <a:rPr lang="it-IT" sz="2600" dirty="0" smtClean="0">
                <a:solidFill>
                  <a:srgbClr val="CC0099"/>
                </a:solidFill>
              </a:rPr>
              <a:t>Insegna</a:t>
            </a:r>
          </a:p>
          <a:p>
            <a:pPr marL="800100" lvl="1" indent="-342900" algn="just">
              <a:buFont typeface="Wingdings" pitchFamily="2" charset="2"/>
              <a:buChar char="v"/>
            </a:pPr>
            <a:r>
              <a:rPr lang="it-IT" sz="2600" dirty="0" smtClean="0">
                <a:solidFill>
                  <a:srgbClr val="CC0099"/>
                </a:solidFill>
              </a:rPr>
              <a:t>Santifica </a:t>
            </a:r>
          </a:p>
          <a:p>
            <a:pPr marL="800100" lvl="1" indent="-342900" algn="just">
              <a:buFont typeface="Wingdings" pitchFamily="2" charset="2"/>
              <a:buChar char="v"/>
            </a:pPr>
            <a:r>
              <a:rPr lang="it-IT" sz="2600" dirty="0" smtClean="0">
                <a:solidFill>
                  <a:srgbClr val="CC0099"/>
                </a:solidFill>
              </a:rPr>
              <a:t>Governa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467544" y="5404804"/>
            <a:ext cx="3960440" cy="1138773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i="1" dirty="0" smtClean="0">
                <a:solidFill>
                  <a:srgbClr val="CC0099"/>
                </a:solidFill>
              </a:rPr>
              <a:t>Il Vescovo è come l’immagine  vivente di Dio Padre.</a:t>
            </a:r>
          </a:p>
          <a:p>
            <a:r>
              <a:rPr lang="it-IT" sz="20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(Sant’Ignazio di Antiochia)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68263"/>
            <a:ext cx="2376264" cy="3542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3" y="4255348"/>
            <a:ext cx="1224135" cy="1748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82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rgbClr val="00B0F0"/>
          </a:fgClr>
          <a:bgClr>
            <a:srgbClr val="CC009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5496" y="1052736"/>
            <a:ext cx="5616624" cy="936104"/>
          </a:xfrm>
        </p:spPr>
        <p:txBody>
          <a:bodyPr>
            <a:normAutofit/>
          </a:bodyPr>
          <a:lstStyle/>
          <a:p>
            <a:r>
              <a:rPr lang="it-IT" dirty="0" smtClean="0"/>
              <a:t>Don Tonino Bello</a:t>
            </a:r>
            <a:endParaRPr lang="it-IT" dirty="0"/>
          </a:p>
        </p:txBody>
      </p:sp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>
          <a:xfrm>
            <a:off x="0" y="353839"/>
            <a:ext cx="5616624" cy="674201"/>
          </a:xfrm>
        </p:spPr>
        <p:txBody>
          <a:bodyPr>
            <a:noAutofit/>
          </a:bodyPr>
          <a:lstStyle/>
          <a:p>
            <a:r>
              <a:rPr lang="it-IT" sz="3200" dirty="0" smtClean="0"/>
              <a:t>I</a:t>
            </a:r>
            <a:r>
              <a:rPr lang="it-IT" sz="3200" dirty="0"/>
              <a:t>l</a:t>
            </a:r>
            <a:r>
              <a:rPr lang="it-IT" sz="3200" dirty="0" smtClean="0"/>
              <a:t> vescovo che amava i poveri</a:t>
            </a:r>
            <a:endParaRPr lang="it-IT" sz="32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59530">
            <a:off x="603764" y="2320652"/>
            <a:ext cx="3996554" cy="3994826"/>
          </a:xfrm>
        </p:spPr>
      </p:pic>
      <p:sp>
        <p:nvSpPr>
          <p:cNvPr id="5" name="CasellaDiTesto 4"/>
          <p:cNvSpPr txBox="1"/>
          <p:nvPr/>
        </p:nvSpPr>
        <p:spPr>
          <a:xfrm>
            <a:off x="5580112" y="332656"/>
            <a:ext cx="3293226" cy="2062103"/>
          </a:xfrm>
          <a:prstGeom prst="rect">
            <a:avLst/>
          </a:prstGeom>
          <a:noFill/>
          <a:ln w="38100">
            <a:solidFill>
              <a:srgbClr val="CC0099"/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Alla sequela di Cristo…</a:t>
            </a:r>
          </a:p>
          <a:p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sul passo degli ultimi.</a:t>
            </a:r>
            <a:endParaRPr lang="it-IT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 rot="448311">
            <a:off x="5236178" y="3447040"/>
            <a:ext cx="3292450" cy="30469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CC00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smtClean="0">
                <a:solidFill>
                  <a:schemeClr val="accent2">
                    <a:lumMod val="50000"/>
                  </a:schemeClr>
                </a:solidFill>
              </a:rPr>
              <a:t>«…occorre spalancare la finestra del futuro progettando insieme, osando insieme, sacrificandosi insieme.</a:t>
            </a:r>
          </a:p>
          <a:p>
            <a:pPr algn="ctr"/>
            <a:r>
              <a:rPr lang="it-IT" sz="2400" i="1" dirty="0" smtClean="0">
                <a:solidFill>
                  <a:schemeClr val="accent2">
                    <a:lumMod val="50000"/>
                  </a:schemeClr>
                </a:solidFill>
              </a:rPr>
              <a:t>Da soli</a:t>
            </a:r>
          </a:p>
          <a:p>
            <a:pPr algn="ctr"/>
            <a:r>
              <a:rPr lang="it-IT" sz="2400" i="1" dirty="0" smtClean="0">
                <a:solidFill>
                  <a:schemeClr val="accent2">
                    <a:lumMod val="50000"/>
                  </a:schemeClr>
                </a:solidFill>
              </a:rPr>
              <a:t> non si cammina più.» </a:t>
            </a:r>
          </a:p>
          <a:p>
            <a:pPr algn="ctr"/>
            <a:r>
              <a:rPr lang="it-IT" i="1" dirty="0" smtClean="0">
                <a:solidFill>
                  <a:schemeClr val="accent2">
                    <a:lumMod val="50000"/>
                  </a:schemeClr>
                </a:solidFill>
              </a:rPr>
              <a:t>(La lampara)</a:t>
            </a:r>
            <a:endParaRPr lang="it-IT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04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690032" y="476672"/>
            <a:ext cx="7772400" cy="1080120"/>
          </a:xfrm>
        </p:spPr>
        <p:txBody>
          <a:bodyPr/>
          <a:lstStyle/>
          <a:p>
            <a:r>
              <a:rPr lang="it-IT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IL PRESBITERATO</a:t>
            </a:r>
            <a:endParaRPr lang="it-IT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>
          <a:xfrm>
            <a:off x="251520" y="692696"/>
            <a:ext cx="8568952" cy="3528392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>
                <a:solidFill>
                  <a:srgbClr val="002060"/>
                </a:solidFill>
              </a:rPr>
              <a:t>I presbiteri, saggi collaboratori dell’ordine episcopale e suoi aiuto e strumento, chiamati al servizio del Popolo di Dio, sono consacrati per:</a:t>
            </a:r>
          </a:p>
          <a:p>
            <a:pPr marL="800100" lvl="1" indent="-342900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400" dirty="0" smtClean="0">
                <a:solidFill>
                  <a:srgbClr val="CC0000"/>
                </a:solidFill>
              </a:rPr>
              <a:t>predicare il Vangelo</a:t>
            </a:r>
          </a:p>
          <a:p>
            <a:pPr marL="800100" lvl="1" indent="-342900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400" dirty="0">
                <a:solidFill>
                  <a:srgbClr val="CC0000"/>
                </a:solidFill>
              </a:rPr>
              <a:t>p</a:t>
            </a:r>
            <a:r>
              <a:rPr lang="it-IT" sz="2400" dirty="0" smtClean="0">
                <a:solidFill>
                  <a:srgbClr val="CC0000"/>
                </a:solidFill>
              </a:rPr>
              <a:t>ascere i fedeli</a:t>
            </a:r>
          </a:p>
          <a:p>
            <a:pPr marL="800100" lvl="1" indent="-342900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400" dirty="0">
                <a:solidFill>
                  <a:srgbClr val="CC0000"/>
                </a:solidFill>
              </a:rPr>
              <a:t>c</a:t>
            </a:r>
            <a:r>
              <a:rPr lang="it-IT" sz="2400" dirty="0" smtClean="0">
                <a:solidFill>
                  <a:srgbClr val="CC0000"/>
                </a:solidFill>
              </a:rPr>
              <a:t>elebrare il culto divino</a:t>
            </a:r>
          </a:p>
          <a:p>
            <a:pPr lvl="1"/>
            <a:r>
              <a:rPr lang="it-IT" sz="2400" dirty="0" smtClean="0">
                <a:solidFill>
                  <a:srgbClr val="002060"/>
                </a:solidFill>
              </a:rPr>
              <a:t>quali veri sacerdoti del Nuovo Testamento.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(Lumen </a:t>
            </a:r>
            <a:r>
              <a:rPr lang="it-IT" sz="2000" dirty="0" err="1" smtClean="0">
                <a:solidFill>
                  <a:schemeClr val="accent2">
                    <a:lumMod val="75000"/>
                  </a:schemeClr>
                </a:solidFill>
              </a:rPr>
              <a:t>Gentium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, 28)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080" y="4365104"/>
            <a:ext cx="340030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5081">
            <a:off x="755577" y="404665"/>
            <a:ext cx="1152127" cy="82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611560" y="4725144"/>
            <a:ext cx="3600400" cy="1631216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>
                <a:solidFill>
                  <a:schemeClr val="accent6">
                    <a:lumMod val="50000"/>
                  </a:schemeClr>
                </a:solidFill>
              </a:rPr>
              <a:t>Riuniti attorno al loro Vescovo formano il «presbiterio», che insieme con lui porta la responsabilità della Chiesa particolare. </a:t>
            </a:r>
            <a:endParaRPr lang="it-IT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57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3779912" y="1268760"/>
            <a:ext cx="4824536" cy="3096344"/>
          </a:xfrm>
          <a:ln>
            <a:solidFill>
              <a:srgbClr val="7030A0"/>
            </a:solidFill>
          </a:ln>
        </p:spPr>
        <p:txBody>
          <a:bodyPr/>
          <a:lstStyle/>
          <a:p>
            <a:pPr algn="just"/>
            <a:endParaRPr lang="it-IT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algn="just"/>
            <a:r>
              <a:rPr lang="it-IT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Il sacerdote è intimamente unito a Cristo a tal punto da essere e da agire "nel nome di Cristo", Sommo ed eterno Sacerdote, in forza dell'unzione dello Spirito Santo.</a:t>
            </a:r>
          </a:p>
          <a:p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36" y="548680"/>
            <a:ext cx="2787528" cy="56886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93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5256584" cy="1512168"/>
          </a:xfrm>
        </p:spPr>
        <p:txBody>
          <a:bodyPr>
            <a:noAutofit/>
          </a:bodyPr>
          <a:lstStyle/>
          <a:p>
            <a:r>
              <a:rPr lang="it-IT" sz="4400" dirty="0" smtClean="0">
                <a:solidFill>
                  <a:srgbClr val="8DE0F3"/>
                </a:solidFill>
              </a:rPr>
              <a:t>DON PINO PUGLISI</a:t>
            </a:r>
            <a:r>
              <a:rPr lang="it-IT" sz="4400" dirty="0" smtClean="0"/>
              <a:t/>
            </a:r>
            <a:br>
              <a:rPr lang="it-IT" sz="4400" dirty="0" smtClean="0"/>
            </a:br>
            <a:r>
              <a:rPr lang="it-IT" sz="4400" dirty="0" smtClean="0"/>
              <a:t>  </a:t>
            </a:r>
            <a:r>
              <a:rPr lang="it-IT" sz="4000" dirty="0" smtClean="0">
                <a:solidFill>
                  <a:srgbClr val="B7EBF7"/>
                </a:solidFill>
              </a:rPr>
              <a:t>Essere sacerdoti oggi</a:t>
            </a:r>
            <a:endParaRPr lang="it-IT" sz="4000" dirty="0">
              <a:solidFill>
                <a:srgbClr val="B7EBF7"/>
              </a:solidFill>
            </a:endParaRP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049770"/>
            <a:ext cx="4752528" cy="389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827584" y="2564904"/>
            <a:ext cx="3024336" cy="523220"/>
          </a:xfrm>
          <a:prstGeom prst="rect">
            <a:avLst/>
          </a:prstGeom>
          <a:solidFill>
            <a:srgbClr val="F2E212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</a:rPr>
              <a:t>FEDE E CORAGGIO</a:t>
            </a:r>
            <a:endParaRPr lang="it-IT" sz="2800" dirty="0">
              <a:solidFill>
                <a:srgbClr val="0070C0"/>
              </a:solidFill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type="body" sz="half" idx="2"/>
          </p:nvPr>
        </p:nvSpPr>
        <p:spPr>
          <a:xfrm>
            <a:off x="395536" y="3717033"/>
            <a:ext cx="3744416" cy="1728191"/>
          </a:xfrm>
          <a:ln>
            <a:noFill/>
          </a:ln>
        </p:spPr>
        <p:txBody>
          <a:bodyPr>
            <a:normAutofit fontScale="92500"/>
          </a:bodyPr>
          <a:lstStyle/>
          <a:p>
            <a:pPr algn="ctr"/>
            <a:r>
              <a:rPr lang="it-IT" sz="3600" i="1" dirty="0" smtClean="0">
                <a:solidFill>
                  <a:srgbClr val="002060"/>
                </a:solidFill>
              </a:rPr>
              <a:t>«E se ognuno di noi fa qualcosa...allora si può fare molto.»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2833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755576" y="1844824"/>
            <a:ext cx="7704857" cy="14736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/>
              <a:t>Il Sacramento dell’Ordine imprime nei diaconi un segno  che nulla può cancellare e che li configura a Cristo, il quale si è fatto «diacono», cioè servo di tutti.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(CCC, 1570)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IL DIACONATO</a:t>
            </a:r>
            <a:endParaRPr lang="it-IT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5390" y="3284984"/>
            <a:ext cx="1708498" cy="289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851920" y="3722256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6666"/>
                </a:solidFill>
              </a:rPr>
              <a:t>Il diaconato permanente, che può essere conferito a uomini sposati, costituisce un importante arricchimento per la missione della Chiesa. </a:t>
            </a:r>
            <a:endParaRPr lang="it-IT" sz="2400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475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959420"/>
          </a:xfrm>
        </p:spPr>
        <p:txBody>
          <a:bodyPr/>
          <a:lstStyle/>
          <a:p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IL DIACONO</a:t>
            </a:r>
            <a:endParaRPr lang="it-IT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424936" cy="648071"/>
          </a:xfrm>
        </p:spPr>
        <p:txBody>
          <a:bodyPr>
            <a:normAutofit/>
          </a:bodyPr>
          <a:lstStyle/>
          <a:p>
            <a:r>
              <a:rPr lang="it-IT" sz="3200" dirty="0" smtClean="0">
                <a:solidFill>
                  <a:srgbClr val="8DE0F3"/>
                </a:solidFill>
              </a:rPr>
              <a:t>Segno sacramentale della vocazione al servizio</a:t>
            </a:r>
            <a:endParaRPr lang="it-IT" sz="3200" dirty="0">
              <a:solidFill>
                <a:srgbClr val="8DE0F3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99593" y="4221088"/>
            <a:ext cx="741682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I diaconi sono ordinati come collaboratori del Vescovo per animare il servizio: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it-IT" sz="2400" dirty="0">
                <a:solidFill>
                  <a:srgbClr val="CC0000"/>
                </a:solidFill>
              </a:rPr>
              <a:t>d</a:t>
            </a:r>
            <a:r>
              <a:rPr lang="it-IT" sz="2400" dirty="0" smtClean="0">
                <a:solidFill>
                  <a:srgbClr val="CC0000"/>
                </a:solidFill>
              </a:rPr>
              <a:t>ella Parola</a:t>
            </a:r>
            <a:r>
              <a:rPr lang="it-IT" sz="2400" dirty="0" smtClean="0"/>
              <a:t>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it-IT" sz="2400" dirty="0" smtClean="0">
                <a:solidFill>
                  <a:srgbClr val="CC0000"/>
                </a:solidFill>
              </a:rPr>
              <a:t>dell’Eucarestia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it-IT" sz="2400" dirty="0">
                <a:solidFill>
                  <a:srgbClr val="CC0000"/>
                </a:solidFill>
              </a:rPr>
              <a:t>d</a:t>
            </a:r>
            <a:r>
              <a:rPr lang="it-IT" sz="2400" dirty="0" smtClean="0">
                <a:solidFill>
                  <a:srgbClr val="CC0000"/>
                </a:solidFill>
              </a:rPr>
              <a:t>ella Carità</a:t>
            </a:r>
          </a:p>
          <a:p>
            <a:endParaRPr lang="it-IT" dirty="0" smtClean="0">
              <a:solidFill>
                <a:srgbClr val="CC0066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389" y="2137771"/>
            <a:ext cx="1782352" cy="178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078695"/>
            <a:ext cx="1535430" cy="1873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322" y="2101865"/>
            <a:ext cx="1805086" cy="1850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21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5400600" cy="86409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San Francesco d’Assisi</a:t>
            </a:r>
            <a:endParaRPr lang="it-IT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5760640" cy="714469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Diacono al servizio del Vangelo e dei poveri</a:t>
            </a:r>
          </a:p>
          <a:p>
            <a:r>
              <a:rPr lang="it-IT" sz="2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con disinteresse e con letizia.</a:t>
            </a:r>
            <a:endParaRPr lang="it-IT" sz="2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929211"/>
            <a:ext cx="2889096" cy="415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323528" y="5478323"/>
            <a:ext cx="8496944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smtClean="0">
                <a:solidFill>
                  <a:srgbClr val="CC0000"/>
                </a:solidFill>
              </a:rPr>
              <a:t>«Se incontrassi  un sacerdote e un Angelo saluterei prima il sacerdote perché egli è un altro Cristo» </a:t>
            </a:r>
            <a:r>
              <a:rPr lang="it-IT" sz="2000" i="1" dirty="0" err="1" smtClean="0">
                <a:solidFill>
                  <a:srgbClr val="CC0000"/>
                </a:solidFill>
              </a:rPr>
              <a:t>S.Francesco</a:t>
            </a:r>
            <a:endParaRPr lang="it-IT" sz="2000" i="1" dirty="0">
              <a:solidFill>
                <a:srgbClr val="CC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683568" y="2407528"/>
            <a:ext cx="4824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. Francesco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non volle diventare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sacerdote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perché si riteneva troppo indegno di così eccelsa vocazione. Venerava i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sacerdoti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con tale devozione da considerarli suoi “Signori”, poiché in essi vedeva solamente “il Figlio di Dio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”.</a:t>
            </a:r>
            <a:endParaRPr lang="it-IT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48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51520" y="2636912"/>
            <a:ext cx="7444349" cy="1257589"/>
          </a:xfrm>
          <a:ln w="28575">
            <a:solidFill>
              <a:srgbClr val="F2E21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Per mezzo dell’ordinazione si viene abilitati ad agire come rappresentanti di Cristo, Capo della Chiesa, nella sua triplice funzione di sacerdote, profeta e re.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(CCC,1581)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448080"/>
            <a:ext cx="8229600" cy="1252728"/>
          </a:xfrm>
        </p:spPr>
        <p:txBody>
          <a:bodyPr>
            <a:noAutofit/>
          </a:bodyPr>
          <a:lstStyle/>
          <a:p>
            <a:r>
              <a:rPr lang="it-IT" dirty="0" smtClean="0">
                <a:solidFill>
                  <a:srgbClr val="F2E212"/>
                </a:solidFill>
              </a:rPr>
              <a:t>GLI EFFETTI DEL SACRAMENTO DELL’ORDINE</a:t>
            </a:r>
            <a:endParaRPr lang="it-IT" dirty="0">
              <a:solidFill>
                <a:srgbClr val="F2E212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475656" y="4437112"/>
            <a:ext cx="7416824" cy="1200329"/>
          </a:xfrm>
          <a:prstGeom prst="rect">
            <a:avLst/>
          </a:prstGeom>
          <a:ln w="28575">
            <a:solidFill>
              <a:srgbClr val="F2E212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Il Sacramento dell’Ordine conferisce un carattere spirituale indelebile e non può essere ripetuto né essere conferito per un tempo limitato. </a:t>
            </a:r>
            <a:r>
              <a:rPr lang="it-IT" sz="2000" dirty="0">
                <a:solidFill>
                  <a:schemeClr val="accent2">
                    <a:lumMod val="75000"/>
                  </a:schemeClr>
                </a:solidFill>
              </a:rPr>
              <a:t>(CCC, 1582)</a:t>
            </a:r>
          </a:p>
        </p:txBody>
      </p:sp>
    </p:spTree>
    <p:extLst>
      <p:ext uri="{BB962C8B-B14F-4D97-AF65-F5344CB8AC3E}">
        <p14:creationId xmlns:p14="http://schemas.microsoft.com/office/powerpoint/2010/main" val="3490956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1008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chemeClr val="accent2">
                    <a:lumMod val="50000"/>
                  </a:schemeClr>
                </a:solidFill>
              </a:rPr>
              <a:t>L</a:t>
            </a: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o Spirito Santo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(donato con una speciale effusione).</a:t>
            </a:r>
            <a:endParaRPr lang="it-IT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2E212"/>
                </a:solidFill>
              </a:rPr>
              <a:t>CHI DONA IL «CARATTERE»?</a:t>
            </a:r>
            <a:endParaRPr lang="it-IT" dirty="0">
              <a:solidFill>
                <a:srgbClr val="F2E212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203849" y="3284984"/>
            <a:ext cx="5400599" cy="193899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smtClean="0">
                <a:solidFill>
                  <a:srgbClr val="CC0000"/>
                </a:solidFill>
              </a:rPr>
              <a:t>«Ti ricordo di ravvivare il dono di Dio che è in te per l’imposizione delle mie mani. Dio infatti non ci ha dato uno Spirito di timidezza, ma di forza, di amore e di saggezza.»</a:t>
            </a:r>
            <a:r>
              <a:rPr lang="it-IT" sz="2400" i="1" dirty="0" smtClean="0"/>
              <a:t>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(2Tm 1,6-7)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2304256" cy="287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795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58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2555776" y="908720"/>
            <a:ext cx="3960440" cy="792088"/>
          </a:xfrm>
          <a:solidFill>
            <a:schemeClr val="bg2">
              <a:lumMod val="50000"/>
            </a:schemeClr>
          </a:solidFill>
          <a:ln w="38100"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92D050"/>
                </a:solidFill>
              </a:rPr>
              <a:t>COS’È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92D050"/>
                </a:solidFill>
              </a:rPr>
              <a:t>?</a:t>
            </a:r>
            <a:endParaRPr lang="it-IT" dirty="0">
              <a:solidFill>
                <a:srgbClr val="92D050"/>
              </a:solidFill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424936" cy="2952328"/>
          </a:xfrm>
        </p:spPr>
        <p:txBody>
          <a:bodyPr>
            <a:noAutofit/>
          </a:bodyPr>
          <a:lstStyle/>
          <a:p>
            <a:pPr algn="just"/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L’Ordine è il sacramento grazie al quale la missione affidata da Cristo ai suoi Apostoli continua ad essere esercitata nella Chiesa fino alla fine dei tempi. </a:t>
            </a:r>
            <a:r>
              <a:rPr lang="it-IT" sz="3200" dirty="0">
                <a:solidFill>
                  <a:schemeClr val="accent2">
                    <a:lumMod val="50000"/>
                  </a:schemeClr>
                </a:solidFill>
              </a:rPr>
              <a:t>È </a:t>
            </a:r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dunque il sacramento del ministero apostolico. </a:t>
            </a:r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</a:rPr>
              <a:t>(CCC 1536)</a:t>
            </a:r>
            <a:endParaRPr lang="it-IT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709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1475656" y="338328"/>
            <a:ext cx="5976664" cy="1002440"/>
          </a:xfrm>
        </p:spPr>
        <p:txBody>
          <a:bodyPr/>
          <a:lstStyle/>
          <a:p>
            <a:r>
              <a:rPr lang="it-IT" dirty="0" smtClean="0">
                <a:solidFill>
                  <a:srgbClr val="F2E212"/>
                </a:solidFill>
              </a:rPr>
              <a:t>IL RITO</a:t>
            </a:r>
            <a:endParaRPr lang="it-IT" dirty="0">
              <a:solidFill>
                <a:srgbClr val="F2E212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55576" y="4145012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Il rito essenziale del Sacramento dell’Ordine è costituito, per i tre gradi, dall’imposizione delle mani, da parte del Vescovo, sul capo dell’ordinando come pure dalla specifica preghiera consacratoria  che domanda a Dio l’effusione dello Spirito Santo e dei suoi doni adatti al ministero per il quale il candidato viene ordinato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. (CCC, 1573)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89650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75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131840" y="4043618"/>
            <a:ext cx="5544616" cy="2121686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La Chiesa conferisce il Sacramento dell’Ordine soltanto a uomini battezzati, le cui attitudini per l’esercizio del ministero sono state debitamente riconosciute.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(CCC, 1598)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 smtClean="0">
                <a:solidFill>
                  <a:srgbClr val="F2E212"/>
                </a:solidFill>
              </a:rPr>
              <a:t>CHI PUO’ RICEVERE QUESTO SACRAMENTO?</a:t>
            </a:r>
            <a:endParaRPr lang="it-IT" dirty="0">
              <a:solidFill>
                <a:srgbClr val="F2E21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966245"/>
            <a:ext cx="1728192" cy="178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78181">
            <a:off x="1088268" y="4328496"/>
            <a:ext cx="172819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9198">
            <a:off x="5552026" y="2121694"/>
            <a:ext cx="2188804" cy="1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18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992888" cy="936104"/>
          </a:xfrm>
        </p:spPr>
        <p:txBody>
          <a:bodyPr/>
          <a:lstStyle/>
          <a:p>
            <a:r>
              <a:rPr lang="it-IT" dirty="0" smtClean="0"/>
              <a:t>DEL SACERDOTE HANNO DETTO: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03648" y="4327692"/>
            <a:ext cx="4320480" cy="2149554"/>
          </a:xfrm>
          <a:prstGeom prst="horizontalScroll">
            <a:avLst>
              <a:gd name="adj" fmla="val 8056"/>
            </a:avLst>
          </a:prstGeom>
          <a:gradFill flip="none" rotWithShape="1">
            <a:gsLst>
              <a:gs pos="0">
                <a:srgbClr val="F2E212">
                  <a:tint val="66000"/>
                  <a:satMod val="160000"/>
                </a:srgbClr>
              </a:gs>
              <a:gs pos="50000">
                <a:srgbClr val="F2E212">
                  <a:tint val="44500"/>
                  <a:satMod val="160000"/>
                </a:srgbClr>
              </a:gs>
              <a:gs pos="100000">
                <a:srgbClr val="F2E212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C0421"/>
                </a:solidFill>
              </a:rPr>
              <a:t>«Nessuno è più grande di questo povero, piccolo uomo che celebra i Sacramenti.» </a:t>
            </a:r>
            <a:r>
              <a:rPr lang="it-IT" sz="2000" i="1" dirty="0" err="1" smtClean="0">
                <a:solidFill>
                  <a:srgbClr val="CC0421"/>
                </a:solidFill>
              </a:rPr>
              <a:t>Monsabrè</a:t>
            </a:r>
            <a:endParaRPr lang="it-IT" sz="2000" i="1" dirty="0">
              <a:solidFill>
                <a:srgbClr val="CC042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 rot="625355">
            <a:off x="4675076" y="2363016"/>
            <a:ext cx="4038038" cy="2079308"/>
          </a:xfrm>
          <a:prstGeom prst="horizontalScroll">
            <a:avLst>
              <a:gd name="adj" fmla="val 6650"/>
            </a:avLst>
          </a:prstGeom>
          <a:gradFill flip="none" rotWithShape="1">
            <a:gsLst>
              <a:gs pos="0">
                <a:srgbClr val="F2E212">
                  <a:tint val="66000"/>
                  <a:satMod val="160000"/>
                </a:srgbClr>
              </a:gs>
              <a:gs pos="50000">
                <a:srgbClr val="F2E212">
                  <a:tint val="44500"/>
                  <a:satMod val="160000"/>
                </a:srgbClr>
              </a:gs>
              <a:gs pos="100000">
                <a:srgbClr val="F2E212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C0421"/>
                </a:solidFill>
              </a:rPr>
              <a:t>«Il sacerdote non si appartiene perché è tutto e solo di Dio e dei fratelli.» </a:t>
            </a:r>
            <a:r>
              <a:rPr lang="it-IT" sz="2000" i="1" dirty="0" err="1" smtClean="0">
                <a:solidFill>
                  <a:srgbClr val="CC0421"/>
                </a:solidFill>
              </a:rPr>
              <a:t>Fulton</a:t>
            </a:r>
            <a:r>
              <a:rPr lang="it-IT" sz="2000" i="1" dirty="0" smtClean="0">
                <a:solidFill>
                  <a:srgbClr val="CC0421"/>
                </a:solidFill>
              </a:rPr>
              <a:t> </a:t>
            </a:r>
            <a:r>
              <a:rPr lang="it-IT" sz="2000" i="1" dirty="0" err="1" smtClean="0">
                <a:solidFill>
                  <a:srgbClr val="CC0421"/>
                </a:solidFill>
              </a:rPr>
              <a:t>Sheen</a:t>
            </a:r>
            <a:endParaRPr lang="it-IT" sz="2000" i="1" dirty="0">
              <a:solidFill>
                <a:srgbClr val="CC042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 rot="21059984">
            <a:off x="430894" y="1920944"/>
            <a:ext cx="4125488" cy="1444943"/>
          </a:xfrm>
          <a:prstGeom prst="horizontalScroll">
            <a:avLst>
              <a:gd name="adj" fmla="val 6650"/>
            </a:avLst>
          </a:prstGeom>
          <a:gradFill flip="none" rotWithShape="1">
            <a:gsLst>
              <a:gs pos="0">
                <a:srgbClr val="F2E212">
                  <a:tint val="66000"/>
                  <a:satMod val="160000"/>
                </a:srgbClr>
              </a:gs>
              <a:gs pos="50000">
                <a:srgbClr val="F2E212">
                  <a:tint val="44500"/>
                  <a:satMod val="160000"/>
                </a:srgbClr>
              </a:gs>
              <a:gs pos="100000">
                <a:srgbClr val="F2E212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CC0421"/>
                </a:solidFill>
              </a:rPr>
              <a:t>«Il sacerdote è il  vertice di tutte le grandezze</a:t>
            </a:r>
            <a:r>
              <a:rPr lang="it-IT" sz="2800" i="1" dirty="0">
                <a:solidFill>
                  <a:srgbClr val="CC0421"/>
                </a:solidFill>
              </a:rPr>
              <a:t>.» </a:t>
            </a:r>
            <a:r>
              <a:rPr lang="it-IT" sz="2000" i="1" dirty="0" err="1">
                <a:solidFill>
                  <a:srgbClr val="CC0421"/>
                </a:solidFill>
              </a:rPr>
              <a:t>S.Agostino</a:t>
            </a:r>
            <a:endParaRPr lang="it-IT" sz="2000" i="1" dirty="0">
              <a:solidFill>
                <a:srgbClr val="CC04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1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 rot="625355">
            <a:off x="4123325" y="3917046"/>
            <a:ext cx="4038038" cy="2572703"/>
          </a:xfrm>
          <a:prstGeom prst="horizontalScroll">
            <a:avLst>
              <a:gd name="adj" fmla="val 6650"/>
            </a:avLst>
          </a:prstGeom>
          <a:gradFill flip="none" rotWithShape="1">
            <a:gsLst>
              <a:gs pos="0">
                <a:srgbClr val="F2E212">
                  <a:tint val="66000"/>
                  <a:satMod val="160000"/>
                </a:srgbClr>
              </a:gs>
              <a:gs pos="50000">
                <a:srgbClr val="F2E212">
                  <a:tint val="44500"/>
                  <a:satMod val="160000"/>
                </a:srgbClr>
              </a:gs>
              <a:gs pos="100000">
                <a:srgbClr val="F2E212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CC0421"/>
                </a:solidFill>
              </a:rPr>
              <a:t>«Il più grande dono che Dio possa fare a una famiglia è un figlio sacerdote.»</a:t>
            </a:r>
            <a:r>
              <a:rPr lang="it-IT" sz="2800" i="1" dirty="0">
                <a:solidFill>
                  <a:srgbClr val="CC0421"/>
                </a:solidFill>
              </a:rPr>
              <a:t>  </a:t>
            </a:r>
          </a:p>
          <a:p>
            <a:r>
              <a:rPr lang="it-IT" sz="2800" i="1" dirty="0">
                <a:solidFill>
                  <a:srgbClr val="CC0421"/>
                </a:solidFill>
              </a:rPr>
              <a:t>S. Giovanni Bosco</a:t>
            </a:r>
          </a:p>
        </p:txBody>
      </p:sp>
      <p:sp>
        <p:nvSpPr>
          <p:cNvPr id="11" name="CasellaDiTesto 10"/>
          <p:cNvSpPr txBox="1"/>
          <p:nvPr/>
        </p:nvSpPr>
        <p:spPr>
          <a:xfrm rot="21217324">
            <a:off x="693401" y="969306"/>
            <a:ext cx="6419866" cy="2572703"/>
          </a:xfrm>
          <a:prstGeom prst="horizontalScroll">
            <a:avLst>
              <a:gd name="adj" fmla="val 6650"/>
            </a:avLst>
          </a:prstGeom>
          <a:gradFill flip="none" rotWithShape="1">
            <a:gsLst>
              <a:gs pos="0">
                <a:srgbClr val="F2E212">
                  <a:tint val="66000"/>
                  <a:satMod val="160000"/>
                </a:srgbClr>
              </a:gs>
              <a:gs pos="50000">
                <a:srgbClr val="F2E212">
                  <a:tint val="44500"/>
                  <a:satMod val="160000"/>
                </a:srgbClr>
              </a:gs>
              <a:gs pos="100000">
                <a:srgbClr val="F2E212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CC0421"/>
                </a:solidFill>
              </a:rPr>
              <a:t>«Il carattere sacramentale che distingue i sacerdoti, in virtù dell'Ordine ricevuto, fa sì che la loro presenza e il loro ministero siano unici, necessari e insostituibili.» </a:t>
            </a:r>
            <a:r>
              <a:rPr lang="it-IT" sz="2400" i="1" dirty="0">
                <a:solidFill>
                  <a:srgbClr val="CC0421"/>
                </a:solidFill>
              </a:rPr>
              <a:t>Giovanni Paolo II </a:t>
            </a:r>
          </a:p>
        </p:txBody>
      </p:sp>
    </p:spTree>
    <p:extLst>
      <p:ext uri="{BB962C8B-B14F-4D97-AF65-F5344CB8AC3E}">
        <p14:creationId xmlns:p14="http://schemas.microsoft.com/office/powerpoint/2010/main" val="197570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755576" y="2420888"/>
            <a:ext cx="7632848" cy="3672408"/>
          </a:xfrm>
          <a:ln w="38100">
            <a:solidFill>
              <a:srgbClr val="B7EBF7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t-IT" sz="2600" dirty="0" smtClean="0"/>
              <a:t>Nel sacerdote Gesù si fa vicino e cammina con noi.</a:t>
            </a:r>
          </a:p>
          <a:p>
            <a:pPr marL="0" indent="0" algn="ctr">
              <a:buNone/>
            </a:pPr>
            <a:r>
              <a:rPr lang="it-IT" sz="2600" dirty="0" smtClean="0"/>
              <a:t>Chi tornava da Ars, dopo aver visto l’umile parroco, esclamava con stupore: </a:t>
            </a:r>
          </a:p>
          <a:p>
            <a:pPr marL="0" indent="0" algn="ctr">
              <a:buNone/>
            </a:pPr>
            <a:r>
              <a:rPr lang="it-IT" sz="2600" b="1" dirty="0" smtClean="0"/>
              <a:t>«Abbiamo visto Dio in un uomo!»</a:t>
            </a:r>
          </a:p>
          <a:p>
            <a:pPr marL="0" indent="0" algn="ctr">
              <a:buNone/>
            </a:pPr>
            <a:r>
              <a:rPr lang="it-IT" sz="2600" dirty="0" smtClean="0"/>
              <a:t>Per questo ogni sacerdote dovrebbe pregare così: </a:t>
            </a:r>
          </a:p>
          <a:p>
            <a:pPr marL="0" indent="0" algn="ctr">
              <a:buNone/>
            </a:pPr>
            <a:r>
              <a:rPr lang="it-IT" sz="2600" b="1" dirty="0" smtClean="0">
                <a:solidFill>
                  <a:srgbClr val="CC0421"/>
                </a:solidFill>
              </a:rPr>
              <a:t>«Signore fa che coloro che vedono me,</a:t>
            </a:r>
          </a:p>
          <a:p>
            <a:pPr marL="0" indent="0" algn="ctr">
              <a:buNone/>
            </a:pPr>
            <a:r>
              <a:rPr lang="it-IT" sz="2600" b="1" dirty="0" smtClean="0">
                <a:solidFill>
                  <a:srgbClr val="CC0421"/>
                </a:solidFill>
              </a:rPr>
              <a:t> riconoscano Te!»</a:t>
            </a:r>
            <a:endParaRPr lang="it-IT" sz="2600" b="1" dirty="0">
              <a:solidFill>
                <a:srgbClr val="CC0421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È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CC0000"/>
                </a:solidFill>
              </a:rPr>
              <a:t>meraviglioso!</a:t>
            </a:r>
            <a:endParaRPr lang="it-IT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8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7" y="2420888"/>
            <a:ext cx="4104456" cy="36004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Ordine indica un corpo ecclesiale, di cui si entra a far parte mediante una speciale consacrazione  (Ordinazione), che, per un particolare </a:t>
            </a:r>
            <a:r>
              <a:rPr lang="it-IT" dirty="0" smtClean="0">
                <a:solidFill>
                  <a:schemeClr val="accent5">
                    <a:lumMod val="50000"/>
                  </a:schemeClr>
                </a:solidFill>
              </a:rPr>
              <a:t>dono</a:t>
            </a: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 dello Spirito Santo, permette di esercitare una </a:t>
            </a:r>
            <a:r>
              <a:rPr lang="it-IT" i="1" dirty="0" smtClean="0">
                <a:solidFill>
                  <a:schemeClr val="accent2">
                    <a:lumMod val="50000"/>
                  </a:schemeClr>
                </a:solidFill>
              </a:rPr>
              <a:t>sacra potestà </a:t>
            </a: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a nome e con l’autorità di Cristo a servizio del popolo di Dio.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(Compendio del CCC,323)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 smtClean="0">
                <a:solidFill>
                  <a:schemeClr val="accent5">
                    <a:lumMod val="50000"/>
                  </a:schemeClr>
                </a:solidFill>
              </a:rPr>
              <a:t>PERCHÈ SI CHIAMA SACRAMENTO DELL’ORDINE ?</a:t>
            </a:r>
            <a:endParaRPr lang="it-IT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3816424" cy="286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644008" y="5517231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i="1" dirty="0" smtClean="0">
                <a:solidFill>
                  <a:schemeClr val="accent5">
                    <a:lumMod val="50000"/>
                  </a:schemeClr>
                </a:solidFill>
              </a:rPr>
              <a:t>Per questo dono Cristo è presente nei suoi inviati e continua a incontrare gli uomini , a istruirli, santificarli  e guidarli.</a:t>
            </a:r>
            <a:endParaRPr lang="it-IT" sz="20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76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C000"/>
                </a:solidFill>
              </a:rPr>
              <a:t>COME NASCE ?</a:t>
            </a:r>
            <a:endParaRPr lang="it-IT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700808"/>
            <a:ext cx="4992809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7"/>
          <p:cNvSpPr/>
          <p:nvPr/>
        </p:nvSpPr>
        <p:spPr>
          <a:xfrm>
            <a:off x="251520" y="1772816"/>
            <a:ext cx="17281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Vi ho dato infatti l’esempio, perché come ho fatto io , facciate anche voi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it-IT" sz="2000" dirty="0" smtClean="0">
                <a:solidFill>
                  <a:srgbClr val="073E87"/>
                </a:solidFill>
              </a:rPr>
              <a:t>(</a:t>
            </a:r>
            <a:r>
              <a:rPr lang="it-IT" sz="2000" dirty="0" err="1" smtClean="0">
                <a:solidFill>
                  <a:srgbClr val="073E87"/>
                </a:solidFill>
              </a:rPr>
              <a:t>Gv</a:t>
            </a:r>
            <a:r>
              <a:rPr lang="it-IT" sz="2000" dirty="0" smtClean="0">
                <a:solidFill>
                  <a:srgbClr val="073E87"/>
                </a:solidFill>
              </a:rPr>
              <a:t> 13,15) </a:t>
            </a:r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948264" y="1812880"/>
            <a:ext cx="20162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Chi accoglie colui che io manderò, accoglie me; chi accoglie me, accoglie colui che mi ha mandato. </a:t>
            </a:r>
            <a:r>
              <a:rPr lang="it-IT" sz="2000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it-IT" sz="2000" dirty="0" err="1">
                <a:solidFill>
                  <a:schemeClr val="accent2">
                    <a:lumMod val="75000"/>
                  </a:schemeClr>
                </a:solidFill>
              </a:rPr>
              <a:t>Gv</a:t>
            </a:r>
            <a:r>
              <a:rPr lang="it-IT" sz="2000" dirty="0">
                <a:solidFill>
                  <a:schemeClr val="accent2">
                    <a:lumMod val="75000"/>
                  </a:schemeClr>
                </a:solidFill>
              </a:rPr>
              <a:t> 13,20)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979712" y="5373216"/>
            <a:ext cx="49928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i="1" dirty="0" smtClean="0">
                <a:solidFill>
                  <a:schemeClr val="accent5">
                    <a:lumMod val="50000"/>
                  </a:schemeClr>
                </a:solidFill>
              </a:rPr>
              <a:t>L’esercizio dell’autorità deve dunque misurarsi sul modello di Cristo, che per amore si è fatto l’ultimo e il servo di tutti.</a:t>
            </a:r>
            <a:endParaRPr lang="it-IT" sz="20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106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4294967295"/>
          </p:nvPr>
        </p:nvSpPr>
        <p:spPr>
          <a:xfrm>
            <a:off x="3779786" y="1484784"/>
            <a:ext cx="5184702" cy="19442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Avrete forza dallo Spirito Santo che scenderà su di voi e mi sarete testimoni  a Gerusalemme, in tutta la Giudea e la Samaria e fino agli estremi confini della terra</a:t>
            </a:r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(At 1,8)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413264"/>
            <a:ext cx="4896670" cy="316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26" y="998636"/>
            <a:ext cx="3240486" cy="2430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824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347">
            <a:off x="3652972" y="900097"/>
            <a:ext cx="506545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3168352" cy="1008112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FFC000"/>
                </a:solidFill>
              </a:rPr>
              <a:t>…E ANCORA</a:t>
            </a:r>
            <a:endParaRPr lang="it-IT" sz="4000" dirty="0">
              <a:solidFill>
                <a:srgbClr val="FFC00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type="subTitle" idx="1"/>
          </p:nvPr>
        </p:nvSpPr>
        <p:spPr>
          <a:xfrm>
            <a:off x="467544" y="2132856"/>
            <a:ext cx="3960440" cy="367240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it-IT" sz="2600" dirty="0">
                <a:solidFill>
                  <a:schemeClr val="accent2">
                    <a:lumMod val="50000"/>
                  </a:schemeClr>
                </a:solidFill>
              </a:rPr>
              <a:t>Andate dunque e ammaestrate tutte le nazioni battezzandole nel nome del Padre e del Figlio e dello Spirito Santo, insegnando loro ad osservare tutto ciò che vi ho comandato. Ecco, </a:t>
            </a:r>
            <a:r>
              <a:rPr lang="it-IT" sz="2600" dirty="0" smtClean="0">
                <a:solidFill>
                  <a:schemeClr val="accent2">
                    <a:lumMod val="50000"/>
                  </a:schemeClr>
                </a:solidFill>
              </a:rPr>
              <a:t>io </a:t>
            </a:r>
            <a:r>
              <a:rPr lang="it-IT" sz="2600" dirty="0">
                <a:solidFill>
                  <a:schemeClr val="accent2">
                    <a:lumMod val="50000"/>
                  </a:schemeClr>
                </a:solidFill>
              </a:rPr>
              <a:t>sono con voi tutti i giorni fino alla fine del mondo. </a:t>
            </a:r>
            <a:endParaRPr lang="it-IT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r>
              <a:rPr lang="it-IT" sz="22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it-IT" sz="2200" dirty="0">
                <a:solidFill>
                  <a:schemeClr val="accent2">
                    <a:lumMod val="75000"/>
                  </a:schemeClr>
                </a:solidFill>
              </a:rPr>
              <a:t>Mt 28,19-20)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510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it-IT" dirty="0" smtClean="0">
                <a:solidFill>
                  <a:srgbClr val="F2E212"/>
                </a:solidFill>
              </a:rPr>
              <a:t>COME VIENE ESERCITATO?</a:t>
            </a:r>
            <a:endParaRPr lang="it-IT" dirty="0">
              <a:solidFill>
                <a:srgbClr val="F2E21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63973"/>
            <a:ext cx="2451100" cy="5005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851920" y="1556792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 smtClean="0">
                <a:solidFill>
                  <a:schemeClr val="accent2">
                    <a:lumMod val="75000"/>
                  </a:schemeClr>
                </a:solidFill>
              </a:rPr>
              <a:t>Il ministero apostolico dei pastori viene esercitato nei gradi di:</a:t>
            </a:r>
            <a:endParaRPr lang="it-IT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156416" y="2889000"/>
            <a:ext cx="2160000" cy="540000"/>
          </a:xfrm>
          <a:prstGeom prst="rect">
            <a:avLst/>
          </a:prstGeom>
          <a:noFill/>
          <a:ln w="28575">
            <a:solidFill>
              <a:srgbClr val="F2E2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</a:rPr>
              <a:t>VESCOVO</a:t>
            </a:r>
            <a:endParaRPr lang="it-IT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156416" y="3861048"/>
            <a:ext cx="2160000" cy="540000"/>
          </a:xfrm>
          <a:prstGeom prst="rect">
            <a:avLst/>
          </a:prstGeom>
          <a:noFill/>
          <a:ln w="28575">
            <a:solidFill>
              <a:srgbClr val="F2E2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</a:rPr>
              <a:t>PRESBITERO</a:t>
            </a:r>
            <a:endParaRPr lang="it-IT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156416" y="4869160"/>
            <a:ext cx="2160000" cy="540000"/>
          </a:xfrm>
          <a:prstGeom prst="rect">
            <a:avLst/>
          </a:prstGeom>
          <a:noFill/>
          <a:ln w="28575">
            <a:solidFill>
              <a:srgbClr val="F2E2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</a:rPr>
              <a:t>DIACONO</a:t>
            </a:r>
            <a:endParaRPr lang="it-IT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Freccia a sinistra 10"/>
          <p:cNvSpPr/>
          <p:nvPr/>
        </p:nvSpPr>
        <p:spPr>
          <a:xfrm>
            <a:off x="4211960" y="3068960"/>
            <a:ext cx="1080120" cy="163506"/>
          </a:xfrm>
          <a:prstGeom prst="lef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sinistra 16"/>
          <p:cNvSpPr/>
          <p:nvPr/>
        </p:nvSpPr>
        <p:spPr>
          <a:xfrm>
            <a:off x="4211960" y="4057582"/>
            <a:ext cx="1080120" cy="163506"/>
          </a:xfrm>
          <a:prstGeom prst="lef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sinistra 17"/>
          <p:cNvSpPr/>
          <p:nvPr/>
        </p:nvSpPr>
        <p:spPr>
          <a:xfrm>
            <a:off x="4211960" y="5065694"/>
            <a:ext cx="1080120" cy="163506"/>
          </a:xfrm>
          <a:prstGeom prst="lef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9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CC0000"/>
                </a:solidFill>
              </a:rPr>
              <a:t>I TRE GRADI DEL SACRAMENTO DELL’ORDINE</a:t>
            </a:r>
            <a:endParaRPr lang="it-IT" dirty="0">
              <a:solidFill>
                <a:srgbClr val="CC0000"/>
              </a:solidFill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sz="quarter" idx="13"/>
          </p:nvPr>
        </p:nvSpPr>
        <p:spPr>
          <a:xfrm>
            <a:off x="316615" y="2348880"/>
            <a:ext cx="3967353" cy="2365378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Esistono due gradi di </a:t>
            </a:r>
            <a:r>
              <a:rPr lang="it-IT" dirty="0"/>
              <a:t>partecipazione ministeriale </a:t>
            </a:r>
            <a:r>
              <a:rPr lang="it-IT" dirty="0" smtClean="0"/>
              <a:t>al sacerdozio  di Cristo: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it-IT" dirty="0" smtClean="0"/>
              <a:t>l’</a:t>
            </a:r>
            <a:r>
              <a:rPr lang="it-IT" dirty="0" smtClean="0">
                <a:solidFill>
                  <a:srgbClr val="CC0000"/>
                </a:solidFill>
              </a:rPr>
              <a:t>episcopato</a:t>
            </a:r>
            <a:endParaRPr lang="it-IT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it-IT" dirty="0" smtClean="0"/>
              <a:t>il </a:t>
            </a:r>
            <a:r>
              <a:rPr lang="it-IT" dirty="0" smtClean="0">
                <a:solidFill>
                  <a:srgbClr val="CC0000"/>
                </a:solidFill>
              </a:rPr>
              <a:t>presbiterato</a:t>
            </a:r>
            <a:endParaRPr lang="it-IT" dirty="0" smtClean="0"/>
          </a:p>
          <a:p>
            <a:pPr>
              <a:buFont typeface="Courier New" pitchFamily="49" charset="0"/>
              <a:buChar char="o"/>
            </a:pPr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4"/>
          </p:nvPr>
        </p:nvSpPr>
        <p:spPr>
          <a:xfrm>
            <a:off x="4788024" y="2564904"/>
            <a:ext cx="4104456" cy="146919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it-IT" dirty="0" smtClean="0"/>
              <a:t>Il terzo grado, il </a:t>
            </a:r>
            <a:r>
              <a:rPr lang="it-IT" dirty="0" smtClean="0">
                <a:solidFill>
                  <a:srgbClr val="CC0000"/>
                </a:solidFill>
              </a:rPr>
              <a:t>diaconato</a:t>
            </a:r>
            <a:r>
              <a:rPr lang="it-IT" dirty="0" smtClean="0"/>
              <a:t>, è finalizzato al loro aiuto e al loro servizio.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5737">
            <a:off x="2761666" y="3523377"/>
            <a:ext cx="1643949" cy="1643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534">
            <a:off x="4894500" y="3693374"/>
            <a:ext cx="2376028" cy="118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395536" y="5758040"/>
            <a:ext cx="8496944" cy="646331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Il termine «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sacerdos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» (sacerdote) designa, nell’uso attuale, i vescovi e i presbiteri</a:t>
            </a:r>
          </a:p>
          <a:p>
            <a:pPr algn="ctr"/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ma non i diaconi.</a:t>
            </a:r>
            <a:endParaRPr lang="it-IT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8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it-IT" b="1" dirty="0">
                <a:ln w="12700">
                  <a:solidFill>
                    <a:srgbClr val="073E87">
                      <a:satMod val="155000"/>
                    </a:srgb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L’EPISCOPATO</a:t>
            </a:r>
            <a:endParaRPr lang="it-IT" dirty="0">
              <a:solidFill>
                <a:srgbClr val="CC0099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2054458"/>
            <a:ext cx="48245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chemeClr val="accent2">
                    <a:lumMod val="50000"/>
                  </a:schemeClr>
                </a:solidFill>
              </a:rPr>
              <a:t>L’Ordinazione episcopale conferisce la pienezza del Sacramento dell’Ordine, fa del Vescovo il legittimo successore degli </a:t>
            </a:r>
            <a:r>
              <a:rPr lang="it-IT" sz="2200" dirty="0" smtClean="0">
                <a:solidFill>
                  <a:schemeClr val="accent2">
                    <a:lumMod val="50000"/>
                  </a:schemeClr>
                </a:solidFill>
              </a:rPr>
              <a:t>Apostoli</a:t>
            </a:r>
            <a:r>
              <a:rPr lang="it-IT" sz="22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it-IT" sz="2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it-IT" sz="2000" dirty="0">
                <a:solidFill>
                  <a:schemeClr val="accent2">
                    <a:lumMod val="75000"/>
                  </a:schemeClr>
                </a:solidFill>
              </a:rPr>
              <a:t>Compendio del CCC, 326)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7497" y="1916832"/>
            <a:ext cx="3342975" cy="180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2987824" y="4293096"/>
            <a:ext cx="5904656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Gli Apostoli sono stati arricchiti da Cristo con una speciale effusione dello Spirito Santo discendente su loro, ed essi stessi , con l’imposizione delle mani, hanno trasmesso  questo dono dello Spirito ai loro collaboratori, dono che è stato trasmesso fino a noi nella consacrazione episcopale.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 (Lumen </a:t>
            </a:r>
            <a:r>
              <a:rPr lang="it-IT" sz="2000" dirty="0" err="1" smtClean="0">
                <a:solidFill>
                  <a:schemeClr val="accent2">
                    <a:lumMod val="75000"/>
                  </a:schemeClr>
                </a:solidFill>
              </a:rPr>
              <a:t>Gentium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</a:rPr>
              <a:t>, 20) 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365" y="4437112"/>
            <a:ext cx="2514443" cy="1695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637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nde">
  <a:themeElements>
    <a:clrScheme name="Onde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nde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1266</TotalTime>
  <Words>1270</Words>
  <Application>Microsoft Macintosh PowerPoint</Application>
  <PresentationFormat>Presentazione su schermo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Onde</vt:lpstr>
      <vt:lpstr>IL  SACRAMENTO DELL’ORDINE</vt:lpstr>
      <vt:lpstr>COS’È ?</vt:lpstr>
      <vt:lpstr>PERCHÈ SI CHIAMA SACRAMENTO DELL’ORDINE ?</vt:lpstr>
      <vt:lpstr>COME NASCE ?</vt:lpstr>
      <vt:lpstr>Presentazione di PowerPoint</vt:lpstr>
      <vt:lpstr>…E ANCORA</vt:lpstr>
      <vt:lpstr>COME VIENE ESERCITATO?</vt:lpstr>
      <vt:lpstr>I TRE GRADI DEL SACRAMENTO DELL’ORDINE</vt:lpstr>
      <vt:lpstr>L’EPISCOPATO</vt:lpstr>
      <vt:lpstr>IL VESCOVO</vt:lpstr>
      <vt:lpstr>Don Tonino Bello</vt:lpstr>
      <vt:lpstr>IL PRESBITERATO</vt:lpstr>
      <vt:lpstr>Presentazione di PowerPoint</vt:lpstr>
      <vt:lpstr>DON PINO PUGLISI   Essere sacerdoti oggi</vt:lpstr>
      <vt:lpstr>IL DIACONATO</vt:lpstr>
      <vt:lpstr>IL DIACONO</vt:lpstr>
      <vt:lpstr>San Francesco d’Assisi</vt:lpstr>
      <vt:lpstr>GLI EFFETTI DEL SACRAMENTO DELL’ORDINE</vt:lpstr>
      <vt:lpstr>CHI DONA IL «CARATTERE»?</vt:lpstr>
      <vt:lpstr>IL RITO</vt:lpstr>
      <vt:lpstr>CHI PUO’ RICEVERE QUESTO SACRAMENTO?</vt:lpstr>
      <vt:lpstr>DEL SACERDOTE HANNO DETTO:</vt:lpstr>
      <vt:lpstr>Presentazione di PowerPoint</vt:lpstr>
      <vt:lpstr>È meraviglioso!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ciap</dc:title>
  <dc:creator>Bianca</dc:creator>
  <cp:lastModifiedBy>Agire</cp:lastModifiedBy>
  <cp:revision>119</cp:revision>
  <dcterms:created xsi:type="dcterms:W3CDTF">2013-08-21T12:57:17Z</dcterms:created>
  <dcterms:modified xsi:type="dcterms:W3CDTF">2016-11-30T11:16:46Z</dcterms:modified>
</cp:coreProperties>
</file>